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8" r:id="rId2"/>
    <p:sldId id="257" r:id="rId3"/>
    <p:sldId id="260" r:id="rId4"/>
    <p:sldId id="256" r:id="rId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D9"/>
    <a:srgbClr val="FFCCFF"/>
    <a:srgbClr val="CCECFF"/>
    <a:srgbClr val="ECBB40"/>
    <a:srgbClr val="FFFFE7"/>
    <a:srgbClr val="FFFFCC"/>
    <a:srgbClr val="00CCFF"/>
    <a:srgbClr val="CC00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5155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0261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24913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1393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44536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27167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7662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33060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225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8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55499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DD00-549F-417E-92A5-352B0E9591BD}" type="datetimeFigureOut">
              <a:rPr lang="es-CL" smtClean="0"/>
              <a:t>13-10-2019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C7FD2-0E09-405B-B119-E32DE7DFAB1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829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22860"/>
            <a:ext cx="12192000" cy="6858000"/>
          </a:xfrm>
          <a:prstGeom prst="rect">
            <a:avLst/>
          </a:prstGeom>
          <a:solidFill>
            <a:srgbClr val="ECBB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redondeado 8"/>
          <p:cNvSpPr/>
          <p:nvPr/>
        </p:nvSpPr>
        <p:spPr>
          <a:xfrm>
            <a:off x="1389888" y="164592"/>
            <a:ext cx="9326880" cy="65745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ángulo redondeado 5"/>
          <p:cNvSpPr/>
          <p:nvPr/>
        </p:nvSpPr>
        <p:spPr>
          <a:xfrm>
            <a:off x="1956816" y="594360"/>
            <a:ext cx="8119872" cy="58521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Rectángulo redondeado 1"/>
          <p:cNvSpPr/>
          <p:nvPr/>
        </p:nvSpPr>
        <p:spPr>
          <a:xfrm>
            <a:off x="2667000" y="926004"/>
            <a:ext cx="6858000" cy="5188872"/>
          </a:xfrm>
          <a:prstGeom prst="roundRect">
            <a:avLst/>
          </a:prstGeom>
          <a:solidFill>
            <a:srgbClr val="FFFF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67000" y="2940144"/>
            <a:ext cx="6858000" cy="2966880"/>
          </a:xfrm>
        </p:spPr>
        <p:txBody>
          <a:bodyPr>
            <a:noAutofit/>
          </a:bodyPr>
          <a:lstStyle/>
          <a:p>
            <a:r>
              <a:rPr lang="es-ES" sz="6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Boletín Informativo</a:t>
            </a:r>
          </a:p>
          <a:p>
            <a:endParaRPr lang="es-ES" sz="3200" b="1" dirty="0">
              <a:solidFill>
                <a:srgbClr val="0070C0"/>
              </a:solidFill>
              <a:latin typeface="Bradley Hand ITC" panose="03070402050302030203" pitchFamily="66" charset="0"/>
            </a:endParaRPr>
          </a:p>
          <a:p>
            <a:r>
              <a:rPr lang="es-ES" sz="44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N° </a:t>
            </a:r>
            <a:r>
              <a:rPr lang="es-ES" sz="44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06 </a:t>
            </a:r>
            <a:endParaRPr lang="es-ES" sz="4400" b="1" dirty="0">
              <a:solidFill>
                <a:srgbClr val="0070C0"/>
              </a:solidFill>
              <a:latin typeface="Bradley Hand ITC" panose="03070402050302030203" pitchFamily="66" charset="0"/>
            </a:endParaRPr>
          </a:p>
          <a:p>
            <a:r>
              <a:rPr lang="es-ES" sz="44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Agosto </a:t>
            </a:r>
            <a:r>
              <a:rPr lang="es-ES" sz="44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2019</a:t>
            </a:r>
            <a:endParaRPr lang="es-CL" sz="4400" b="1" dirty="0">
              <a:solidFill>
                <a:srgbClr val="0070C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818" y="1131379"/>
            <a:ext cx="1813019" cy="180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203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dondear rectángulo de esquina diagonal 20"/>
          <p:cNvSpPr/>
          <p:nvPr/>
        </p:nvSpPr>
        <p:spPr>
          <a:xfrm>
            <a:off x="230564" y="3786190"/>
            <a:ext cx="5628494" cy="2472942"/>
          </a:xfrm>
          <a:prstGeom prst="round2DiagRect">
            <a:avLst/>
          </a:prstGeom>
          <a:solidFill>
            <a:srgbClr val="CC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200"/>
          </a:p>
        </p:txBody>
      </p:sp>
      <p:sp>
        <p:nvSpPr>
          <p:cNvPr id="17" name="Redondear rectángulo de esquina diagonal 16"/>
          <p:cNvSpPr/>
          <p:nvPr/>
        </p:nvSpPr>
        <p:spPr>
          <a:xfrm>
            <a:off x="3178955" y="1372712"/>
            <a:ext cx="5537796" cy="222421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4811" y="277207"/>
            <a:ext cx="6656831" cy="827766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CL" sz="1800" b="1" dirty="0">
                <a:solidFill>
                  <a:srgbClr val="000066"/>
                </a:solidFill>
              </a:rPr>
              <a:t>ESTE BOLETÍN TIENE COMO OBJETIVO DAR A CONOCER A LOS SOCIOS, UN RESUMEN MENSUAL DE LAS ACTIVIDADES PRINCIPALES EJECUTADAS POR EL DIRECTORIO SINTACHS.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5" t="5446" r="18054"/>
          <a:stretch/>
        </p:blipFill>
        <p:spPr>
          <a:xfrm>
            <a:off x="1738692" y="126576"/>
            <a:ext cx="1138620" cy="111815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1159029" y="129442"/>
            <a:ext cx="929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000066"/>
                </a:solidFill>
              </a:rPr>
              <a:t>Boletín </a:t>
            </a:r>
            <a:r>
              <a:rPr lang="es-ES" sz="1200" b="1" dirty="0">
                <a:solidFill>
                  <a:srgbClr val="000066"/>
                </a:solidFill>
              </a:rPr>
              <a:t>n° </a:t>
            </a:r>
            <a:r>
              <a:rPr lang="es-ES" sz="1200" b="1" dirty="0" smtClean="0">
                <a:solidFill>
                  <a:srgbClr val="000066"/>
                </a:solidFill>
              </a:rPr>
              <a:t>6</a:t>
            </a:r>
            <a:endParaRPr lang="es-CL" sz="1200" b="1" dirty="0">
              <a:solidFill>
                <a:srgbClr val="000066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0553" y="3852730"/>
            <a:ext cx="514851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1200" b="1" dirty="0" smtClean="0"/>
              <a:t>Agosto 20.</a:t>
            </a:r>
            <a:endParaRPr lang="es-CL" sz="1200" b="1" dirty="0" smtClean="0"/>
          </a:p>
          <a:p>
            <a:r>
              <a:rPr lang="es-CL" sz="1200" b="1" dirty="0" smtClean="0"/>
              <a:t>Reuniones </a:t>
            </a:r>
            <a:r>
              <a:rPr lang="es-CL" sz="1200" b="1" dirty="0" smtClean="0"/>
              <a:t>Video Conferencia: </a:t>
            </a:r>
            <a:r>
              <a:rPr lang="es-CL" sz="1200" dirty="0"/>
              <a:t>Los principales temas tratados son: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 smtClean="0"/>
              <a:t>Elton </a:t>
            </a:r>
            <a:r>
              <a:rPr lang="es-CL" sz="1200" dirty="0"/>
              <a:t>Arancibia, Director informa de su participación como representante SINTACHS en el Comité de Aplicación de Riesgos Psicosocial de HTS, y que se formó a causa de aparición de casos de salud mental en las unidades de: farmacia, CDP, UPC, pabellón, Cuarto Poniente</a:t>
            </a:r>
            <a:r>
              <a:rPr lang="es-CL" sz="120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200" dirty="0"/>
              <a:t>Caso presentado por Katherine Menendez, de TENS Fabiola Cuevas socia de agencia Concepción, que no pudo asistir a capacitación de empresa en Santiago debido a que sus gastos de alimentación no eran reembolsables según la empresa. Se acuerda revisar procedimiento </a:t>
            </a:r>
            <a:r>
              <a:rPr lang="es-CL" sz="1200" dirty="0" smtClean="0"/>
              <a:t>interno.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Caso Horas Extras de cuatro TENS en Agencia Antofagasta, reclaman que hace 3 a 4 meses no se les paga. Se solicitará mayores de detalles a través de Nidia Castro</a:t>
            </a:r>
            <a:r>
              <a:rPr lang="es-CL" sz="1200" dirty="0" smtClean="0"/>
              <a:t>.</a:t>
            </a:r>
            <a:endParaRPr lang="es-CL" sz="1200" b="1" dirty="0" smtClean="0"/>
          </a:p>
        </p:txBody>
      </p:sp>
      <p:sp>
        <p:nvSpPr>
          <p:cNvPr id="16" name="Rectángulo 15"/>
          <p:cNvSpPr/>
          <p:nvPr/>
        </p:nvSpPr>
        <p:spPr>
          <a:xfrm>
            <a:off x="3178954" y="1447368"/>
            <a:ext cx="5537797" cy="2149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CL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CL" sz="1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Agosto 13.</a:t>
            </a:r>
            <a:endParaRPr lang="es-CL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s-CL" sz="1200" b="1" dirty="0" smtClean="0"/>
              <a:t>Reunión video conferencia </a:t>
            </a:r>
            <a:r>
              <a:rPr lang="es-CL" sz="1200" b="1" dirty="0"/>
              <a:t>SINTACHS</a:t>
            </a:r>
            <a:r>
              <a:rPr lang="es-CL" sz="1200" b="1" dirty="0" smtClean="0"/>
              <a:t>: </a:t>
            </a:r>
            <a:r>
              <a:rPr lang="es-CL" sz="1200" dirty="0" smtClean="0"/>
              <a:t>Los principales temas tratados son</a:t>
            </a:r>
            <a:r>
              <a:rPr lang="es-CL" sz="1200" dirty="0" smtClean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200" dirty="0" smtClean="0"/>
              <a:t>Se i</a:t>
            </a:r>
            <a:r>
              <a:rPr lang="es-CL" sz="1200" dirty="0" smtClean="0"/>
              <a:t>nforma </a:t>
            </a:r>
            <a:r>
              <a:rPr lang="es-CL" sz="1200" dirty="0"/>
              <a:t>por parte de Rocio Lobos, detalles de reunión que sostuvo sostenida Angel Vargas, cuyos temas abordados fueron: estado de prevención interna, accidentabilidad interna en ACHS, reconocimiento de labores adicionales de los trabajadores (participación en comité paritario, Psicosocial, etc.), mesa Araucanía, pendiente aún e Incentivos Cruzados</a:t>
            </a:r>
            <a:r>
              <a:rPr lang="es-CL" sz="1200" dirty="0" smtClean="0"/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Se acuerda envío masivo a los socios por tema de generación de sindicato de Calama y sus implicancias.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Caso Socios Mejillones: se analiza situación de feriado de TENS, horas extras médico y distribución de jornada de TENS</a:t>
            </a:r>
            <a:r>
              <a:rPr lang="es-CL" sz="1200" dirty="0" smtClean="0"/>
              <a:t>.</a:t>
            </a:r>
            <a:endParaRPr lang="es-CL" sz="1200" dirty="0" smtClean="0"/>
          </a:p>
        </p:txBody>
      </p:sp>
      <p:sp>
        <p:nvSpPr>
          <p:cNvPr id="18" name="Rectángulo redondeado 17"/>
          <p:cNvSpPr/>
          <p:nvPr/>
        </p:nvSpPr>
        <p:spPr>
          <a:xfrm>
            <a:off x="6373226" y="3837976"/>
            <a:ext cx="5529724" cy="2678733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0" name="Rectángulo 19"/>
          <p:cNvSpPr/>
          <p:nvPr/>
        </p:nvSpPr>
        <p:spPr>
          <a:xfrm>
            <a:off x="6463823" y="3864670"/>
            <a:ext cx="54428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1200" b="1" dirty="0" smtClean="0"/>
              <a:t>Agosto 22.</a:t>
            </a:r>
            <a:endParaRPr lang="es-CL" sz="1200" b="1" dirty="0"/>
          </a:p>
          <a:p>
            <a:r>
              <a:rPr lang="es-CL" sz="1200" b="1" dirty="0" smtClean="0"/>
              <a:t>Reunión </a:t>
            </a:r>
            <a:r>
              <a:rPr lang="es-CL" sz="1200" b="1" dirty="0" smtClean="0"/>
              <a:t>Video Conferencia: </a:t>
            </a:r>
            <a:r>
              <a:rPr lang="es-CL" sz="1200" dirty="0"/>
              <a:t>Los principales temas tratados son: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Caso estacionamiento Agencia Ruta del Sol: Se entrega por parte de los abogados asesoras informe donde señalan que es un derecho adquirido por los usuarios y no pueden ser por designación </a:t>
            </a:r>
            <a:r>
              <a:rPr lang="es-CL" sz="1200" dirty="0" smtClean="0"/>
              <a:t>arbitraria.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Caso Rotación de TENS entre agencias Puente Alto- La Florida: se analiza la problemática de esta situación: mayor gasto, doble presencia, dificultad en el traslado de hijos al Jardín Infantil, colación. Se acuerda levantar caso hacia la Gerencia de Personas</a:t>
            </a:r>
            <a:r>
              <a:rPr lang="es-CL" sz="120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200" dirty="0"/>
              <a:t>Celebración aniversario 50 años SINTACHS: se analizan propuestas e ideas por los Directores.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sz="1200" dirty="0"/>
              <a:t>Se acuerda enviar correo a socios SINTACHS para informar los incrementos en los sueldos producto del IPC y negociación colectiva. Responsable Gelson Ibañez.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s-CL" sz="1200" b="1" dirty="0" smtClean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1642" y="1044145"/>
            <a:ext cx="978550" cy="1345507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4"/>
          <a:srcRect l="12692" t="9236" r="13257" b="40352"/>
          <a:stretch/>
        </p:blipFill>
        <p:spPr>
          <a:xfrm>
            <a:off x="1138539" y="1511891"/>
            <a:ext cx="1504077" cy="10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50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dondear rectángulo de esquina diagonal 11"/>
          <p:cNvSpPr/>
          <p:nvPr/>
        </p:nvSpPr>
        <p:spPr>
          <a:xfrm>
            <a:off x="235612" y="1215234"/>
            <a:ext cx="4377873" cy="3706599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dondear rectángulo de esquina diagonal 10"/>
          <p:cNvSpPr/>
          <p:nvPr/>
        </p:nvSpPr>
        <p:spPr>
          <a:xfrm>
            <a:off x="6162966" y="1018911"/>
            <a:ext cx="4507806" cy="3351231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ángulo 5"/>
          <p:cNvSpPr/>
          <p:nvPr/>
        </p:nvSpPr>
        <p:spPr>
          <a:xfrm>
            <a:off x="402152" y="1215234"/>
            <a:ext cx="42793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1200" b="1" dirty="0" smtClean="0"/>
              <a:t>   </a:t>
            </a:r>
            <a:r>
              <a:rPr lang="es-CL" sz="1200" b="1" dirty="0" smtClean="0"/>
              <a:t>Agosto 27.</a:t>
            </a:r>
            <a:endParaRPr lang="es-CL" sz="1200" b="1" dirty="0"/>
          </a:p>
          <a:p>
            <a:r>
              <a:rPr lang="es-CL" sz="1200" b="1" dirty="0"/>
              <a:t>Reunión video conferencia SINTACHS: </a:t>
            </a:r>
            <a:r>
              <a:rPr lang="es-CL" sz="1200" dirty="0" smtClean="0"/>
              <a:t>temas tratados: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Comisión de Servicio: se acuerda solicitar a la Gerencia de Personas el envío del procedimiento interno de comisión de servicio</a:t>
            </a:r>
            <a:r>
              <a:rPr lang="es-CL" sz="1200" dirty="0" smtClean="0"/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Rotación socios agencia Puente Alto-La Florida. Pendiente de respuesta por parte de Gerencia de Personas.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Aniversario 50 años SINTACHS: se definen premios a concursar y entregar a los socios: automóvil pequeño y 50 premios electrodomésticos, cuponera aniversario chapitas promocionales. </a:t>
            </a:r>
            <a:r>
              <a:rPr lang="es-CL" sz="1200" dirty="0"/>
              <a:t>Se establecerá diseño para cuponera y chapitas</a:t>
            </a:r>
            <a:r>
              <a:rPr lang="es-CL" sz="1200" dirty="0" smtClean="0"/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Caso estacionamiento Agencia Ruta del Sol: Se entrega por parte de los abogados asesoras informe donde señalan que es un derecho adquirido por los usuarios y no pueden ser por designación arbitraria.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Se acuerda solicitar asesoría legal y contable para la entrega de </a:t>
            </a:r>
            <a:r>
              <a:rPr lang="es-CL" sz="1200" dirty="0" err="1"/>
              <a:t>giftcard</a:t>
            </a:r>
            <a:r>
              <a:rPr lang="es-CL" sz="1200" dirty="0"/>
              <a:t> a los socios</a:t>
            </a:r>
            <a:r>
              <a:rPr lang="es-CL" sz="1200" dirty="0" smtClean="0"/>
              <a:t>.</a:t>
            </a:r>
            <a:endParaRPr lang="es-CL" sz="12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s-CL" sz="1200" dirty="0"/>
          </a:p>
          <a:p>
            <a:endParaRPr lang="es-CL" sz="1200" dirty="0"/>
          </a:p>
        </p:txBody>
      </p:sp>
      <p:sp>
        <p:nvSpPr>
          <p:cNvPr id="7" name="Rectángulo 6"/>
          <p:cNvSpPr/>
          <p:nvPr/>
        </p:nvSpPr>
        <p:spPr>
          <a:xfrm>
            <a:off x="6259241" y="960216"/>
            <a:ext cx="44115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1200" b="1" dirty="0" smtClean="0"/>
              <a:t>   </a:t>
            </a:r>
            <a:endParaRPr lang="es-CL" sz="1200" b="1" dirty="0" smtClean="0"/>
          </a:p>
          <a:p>
            <a:r>
              <a:rPr lang="es-CL" sz="1200" b="1" dirty="0" smtClean="0"/>
              <a:t>Agosto 29</a:t>
            </a:r>
            <a:r>
              <a:rPr lang="es-CL" sz="1200" b="1" dirty="0" smtClean="0"/>
              <a:t>.</a:t>
            </a:r>
            <a:endParaRPr lang="es-CL" sz="1200" b="1" dirty="0"/>
          </a:p>
          <a:p>
            <a:r>
              <a:rPr lang="es-CL" sz="1200" b="1" dirty="0"/>
              <a:t>Reunión video conferencia SINTACHS:</a:t>
            </a:r>
            <a:r>
              <a:rPr lang="es-CL" sz="1200" dirty="0"/>
              <a:t> </a:t>
            </a:r>
            <a:r>
              <a:rPr lang="es-CL" sz="1200" dirty="0" smtClean="0"/>
              <a:t>temas tratados: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Reunión con abogados asesores para el 3 de septiembre de 2019: enviar correo invitación con los temas a tratar, tales como: descriptores de cargo, implicancias de negociación colectiva no reglada, captación nuevos socios, procedimiento de despido, tema entrega de </a:t>
            </a:r>
            <a:r>
              <a:rPr lang="es-CL" sz="1200" dirty="0" err="1"/>
              <a:t>Giftcard</a:t>
            </a:r>
            <a:r>
              <a:rPr lang="es-CL" sz="1200" dirty="0"/>
              <a:t>: Responsable: Gelson Ibañez.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Cambio de oficina: Elton Arancibia informa que aún está pendiente el tema. Pamela Alarcón enviará correo a SINTACHS para informar por lo arreglos a la oficina.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sz="1200" dirty="0"/>
              <a:t>Caso: se informa situación de socia con cáncer Leonor Gómez de pabellón de HTS.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s-CL" sz="1200" dirty="0"/>
          </a:p>
        </p:txBody>
      </p:sp>
      <p:sp>
        <p:nvSpPr>
          <p:cNvPr id="8" name="CuadroTexto 7"/>
          <p:cNvSpPr txBox="1"/>
          <p:nvPr/>
        </p:nvSpPr>
        <p:spPr>
          <a:xfrm>
            <a:off x="5105400" y="6414170"/>
            <a:ext cx="929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solidFill>
                  <a:srgbClr val="000066"/>
                </a:solidFill>
              </a:rPr>
              <a:t>Boletín </a:t>
            </a:r>
            <a:r>
              <a:rPr lang="es-ES" sz="1200" b="1" dirty="0">
                <a:solidFill>
                  <a:srgbClr val="000066"/>
                </a:solidFill>
              </a:rPr>
              <a:t>n° </a:t>
            </a:r>
            <a:r>
              <a:rPr lang="es-ES" sz="1200" b="1" dirty="0" smtClean="0">
                <a:solidFill>
                  <a:srgbClr val="000066"/>
                </a:solidFill>
              </a:rPr>
              <a:t>6</a:t>
            </a:r>
            <a:endParaRPr lang="es-CL" sz="1200" b="1" dirty="0">
              <a:solidFill>
                <a:srgbClr val="000066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5" t="5474" r="16103"/>
          <a:stretch/>
        </p:blipFill>
        <p:spPr>
          <a:xfrm>
            <a:off x="10835640" y="96819"/>
            <a:ext cx="1124712" cy="111841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/>
          <a:srcRect l="8291" t="2867" r="21957"/>
          <a:stretch/>
        </p:blipFill>
        <p:spPr>
          <a:xfrm>
            <a:off x="4810447" y="2521979"/>
            <a:ext cx="1155557" cy="179067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8880" y="4389795"/>
            <a:ext cx="981541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739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69389" y="387068"/>
            <a:ext cx="9637776" cy="6059452"/>
          </a:xfrm>
          <a:prstGeom prst="rect">
            <a:avLst/>
          </a:prstGeom>
          <a:noFill/>
          <a:ln w="12700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39" y="1001455"/>
            <a:ext cx="8040076" cy="479712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8240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1341</TotalTime>
  <Words>677</Words>
  <Application>Microsoft Office PowerPoint</Application>
  <PresentationFormat>Panorámica</PresentationFormat>
  <Paragraphs>36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Bradley Hand ITC</vt:lpstr>
      <vt:lpstr>Calibri</vt:lpstr>
      <vt:lpstr>Calibri Light</vt:lpstr>
      <vt:lpstr>Times New Roman</vt:lpstr>
      <vt:lpstr>Tema de Office</vt:lpstr>
      <vt:lpstr>Presentación de PowerPoint</vt:lpstr>
      <vt:lpstr>ESTE BOLETÍN TIENE COMO OBJETIVO DAR A CONOCER A LOS SOCIOS, UN RESUMEN MENSUAL DE LAS ACTIVIDADES PRINCIPALES EJECUTADAS POR EL DIRECTORIO SINTACHS.</vt:lpstr>
      <vt:lpstr>Presentación de PowerPoint</vt:lpstr>
      <vt:lpstr>Presentación de PowerPoint</vt:lpstr>
    </vt:vector>
  </TitlesOfParts>
  <Company>ACHS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Castro Oviedo, Nidia Jacquelin</dc:creator>
  <cp:lastModifiedBy>Ibáñez León, Gelson Jorge</cp:lastModifiedBy>
  <cp:revision>87</cp:revision>
  <dcterms:created xsi:type="dcterms:W3CDTF">2019-04-04T21:05:51Z</dcterms:created>
  <dcterms:modified xsi:type="dcterms:W3CDTF">2019-10-14T01:04:08Z</dcterms:modified>
</cp:coreProperties>
</file>